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80512" autoAdjust="0"/>
  </p:normalViewPr>
  <p:slideViewPr>
    <p:cSldViewPr>
      <p:cViewPr>
        <p:scale>
          <a:sx n="100" d="100"/>
          <a:sy n="100" d="100"/>
        </p:scale>
        <p:origin x="41" y="-1673"/>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Kristina Ismulyani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sick person receives strength to face serious illness. The celebrating priest prays that the Lord will help the sick person with the grace of the Holy Spirit. Though the laying on of hands is important to the rite, the essential elements of the sacrament are the anointing of the forehead and hands of the sick person, and the anointing being accompanied by the liturgical prayer of the celebrant asking for the special grace of the sacrament.</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dirty="0">
                <a:solidFill>
                  <a:schemeClr val="bg1">
                    <a:lumMod val="65000"/>
                  </a:schemeClr>
                </a:solidFill>
              </a:rPr>
              <a:t>Notes: </a:t>
            </a:r>
            <a:r>
              <a:rPr lang="en-US" sz="1200" i="0" dirty="0">
                <a:solidFill>
                  <a:schemeClr val="bg1">
                    <a:lumMod val="65000"/>
                  </a:schemeClr>
                </a:solidFill>
              </a:rPr>
              <a:t>The priest may sprinkle with holy water not only the sick person but also any others present as a reminder of Baptism and the death and Resurrection of Christ. The Penitential Act is directed toward the needs of those who are ill. After the Liturgy of the Word, a Gospel reading is proclaimed, and the priest gives a short Homily addressed to the sick person, the family, and caregivers. The Liturgy of Anointing begins with a litany of prayers for the sick person, for relief of sufferings, and for all who care for the sick. The laying on of hands takes place in silence. The priest then anoints the sick person on the forehead with the blessed oil. The priest may also choose to anoint the particular area of pain or injury, but he does not repeat the prayer. This action is followed by a prayer after anointing. The rite provides prayer options especially suited for people in particular circumstances. Then the priest leads everyone present in praying the Lord’s Prayer. The reception of Communion may follow. If not, the rite is concluded.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Jantanee Runpranomkorn / Shutterstock.com</a:t>
            </a:r>
          </a:p>
          <a:p>
            <a:endParaRPr lang="en-US" i="1" dirty="0"/>
          </a:p>
          <a:p>
            <a:r>
              <a:rPr lang="en-US" i="1" dirty="0"/>
              <a:t>Notes: </a:t>
            </a:r>
            <a:r>
              <a:rPr lang="en-US" dirty="0"/>
              <a:t>Suffering and death are temporary. This sacrament helps us to live with the hope that one day we will live in perfect and eternal union with God.</a:t>
            </a:r>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2802206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Kristina Ismulyani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Introduce the focus of unit 4—the Sacraments of Healing. This chapter focuses on the Sacrament of Anointing of the Sick.</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Chaikom/Shutterstock.com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Illness and injury disrupt our lives and throw us into turmoil. It is painful to watch someone we love and care about become extremely weak physically, mentally, and emotionally. In these desperate times, sick and injured people are vulnerable to fear, anguish, self-preoccupation, and sometimes even despair and revolt against God.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bg1">
                  <a:lumMod val="6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bg1">
                    <a:lumMod val="65000"/>
                  </a:schemeClr>
                </a:solidFill>
                <a:effectLst/>
                <a:latin typeface="+mn-lt"/>
                <a:ea typeface="+mn-ea"/>
                <a:cs typeface="+mn-cs"/>
              </a:rPr>
              <a:t>But illness can also bring about a </a:t>
            </a:r>
            <a:r>
              <a:rPr lang="en-US" sz="1200" i="1" kern="1200" dirty="0">
                <a:solidFill>
                  <a:schemeClr val="bg1">
                    <a:lumMod val="65000"/>
                  </a:schemeClr>
                </a:solidFill>
                <a:effectLst/>
                <a:latin typeface="+mn-lt"/>
                <a:ea typeface="+mn-ea"/>
                <a:cs typeface="+mn-cs"/>
              </a:rPr>
              <a:t>metanoia </a:t>
            </a:r>
            <a:r>
              <a:rPr lang="en-US" sz="1200" i="0" kern="1200" dirty="0">
                <a:solidFill>
                  <a:schemeClr val="bg1">
                    <a:lumMod val="65000"/>
                  </a:schemeClr>
                </a:solidFill>
                <a:effectLst/>
                <a:latin typeface="+mn-lt"/>
                <a:ea typeface="+mn-ea"/>
                <a:cs typeface="+mn-cs"/>
              </a:rPr>
              <a:t>in the heart, a conversion toward God and a greater appreciation of his gifts in our lives. Thus, in some instances, illness can be a turning point.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Travel Stock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 the Sacrament of Anointing of the Sick, we meet Christ the Physician, who heals our sin, our isolation, and if it is God’s will, our physical ailments as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rudall30/Shutterstock.com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If we align ourselves and our suffering to Jesus’ on the cross, we can be more closely united to him and to his Passion. In some small way, our suffering becomes a participation in Jesus’ redemptive (saving) suffering.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bg1">
                  <a:lumMod val="6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bg1">
                    <a:lumMod val="65000"/>
                  </a:schemeClr>
                </a:solidFill>
                <a:effectLst/>
                <a:latin typeface="+mn-lt"/>
                <a:ea typeface="+mn-ea"/>
                <a:cs typeface="+mn-cs"/>
              </a:rPr>
              <a:t>What can we do to help people who are sick or suffering? We can offer our prayers and sacrifices for those who suffer illness.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Oscar C. Williams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use of oil as a healing agent was familiar to the people of ancient times. It was a common remedy for wounds. In Jesus’ Parable of the Good Samaritan, the Samaritan used it to help the victim of robbers.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alefbet/Shutterstock.com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Today, the ordinary ministers of the Sacrament of Anointing of the Sick are bishops or priests. They use oil blessed by the bishop. The community is encouraged to pray for those who are ill.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a:t>Notes:</a:t>
            </a:r>
            <a:r>
              <a:rPr lang="en-US" i="0" dirty="0"/>
              <a:t> Ask the students to respond to the question individually, or in pairs, or in small groups. This question also appears on page 279 of the student book. </a:t>
            </a:r>
            <a:endParaRPr lang="en-US" i="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Kristina Ismulyani / 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981200"/>
            <a:ext cx="6324600" cy="1470025"/>
          </a:xfrm>
        </p:spPr>
        <p:txBody>
          <a:bodyPr>
            <a:normAutofit fontScale="90000"/>
          </a:bodyPr>
          <a:lstStyle/>
          <a:p>
            <a:r>
              <a:rPr lang="en-US" dirty="0"/>
              <a:t>The Sacrament </a:t>
            </a:r>
            <a:br>
              <a:rPr lang="en-US" dirty="0"/>
            </a:br>
            <a:r>
              <a:rPr lang="en-US" dirty="0"/>
              <a:t>of Anointing </a:t>
            </a:r>
            <a:br>
              <a:rPr lang="en-US" dirty="0"/>
            </a:br>
            <a:r>
              <a:rPr lang="en-US" dirty="0"/>
              <a:t>of the Sick</a:t>
            </a:r>
          </a:p>
        </p:txBody>
      </p:sp>
      <p:sp>
        <p:nvSpPr>
          <p:cNvPr id="3" name="Subtitle 2"/>
          <p:cNvSpPr txBox="1">
            <a:spLocks/>
          </p:cNvSpPr>
          <p:nvPr/>
        </p:nvSpPr>
        <p:spPr>
          <a:xfrm>
            <a:off x="-30866" y="4191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4, Chapter 10</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TX006852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lstStyle/>
          <a:p>
            <a:r>
              <a:rPr lang="en-US" dirty="0"/>
              <a:t>Three Aspects of the Sacrament</a:t>
            </a:r>
          </a:p>
        </p:txBody>
      </p:sp>
      <p:sp>
        <p:nvSpPr>
          <p:cNvPr id="3" name="Content Placeholder 2"/>
          <p:cNvSpPr>
            <a:spLocks noGrp="1"/>
          </p:cNvSpPr>
          <p:nvPr>
            <p:ph idx="1"/>
          </p:nvPr>
        </p:nvSpPr>
        <p:spPr>
          <a:xfrm>
            <a:off x="3962400" y="1752600"/>
            <a:ext cx="4724400" cy="4419600"/>
          </a:xfrm>
        </p:spPr>
        <p:txBody>
          <a:bodyPr>
            <a:normAutofit/>
          </a:bodyPr>
          <a:lstStyle/>
          <a:p>
            <a:pPr marL="233363" indent="-233363">
              <a:lnSpc>
                <a:spcPct val="114000"/>
              </a:lnSpc>
              <a:spcBef>
                <a:spcPts val="0"/>
              </a:spcBef>
              <a:spcAft>
                <a:spcPts val="200"/>
              </a:spcAft>
            </a:pPr>
            <a:r>
              <a:rPr lang="en-US" sz="2200" b="1" dirty="0"/>
              <a:t>The Prayer of Faith: </a:t>
            </a:r>
            <a:r>
              <a:rPr lang="en-US" sz="2200" dirty="0"/>
              <a:t>The entire community asks God’s help for </a:t>
            </a:r>
            <a:br>
              <a:rPr lang="en-US" sz="2200" dirty="0"/>
            </a:br>
            <a:r>
              <a:rPr lang="en-US" sz="2200" dirty="0"/>
              <a:t>the sick, in a spirit of trust and </a:t>
            </a:r>
            <a:br>
              <a:rPr lang="en-US" sz="2200" dirty="0"/>
            </a:br>
            <a:r>
              <a:rPr lang="en-US" sz="2200" dirty="0"/>
              <a:t>in response to God’s Word.</a:t>
            </a:r>
          </a:p>
          <a:p>
            <a:pPr marL="233363" indent="-233363">
              <a:lnSpc>
                <a:spcPct val="114000"/>
              </a:lnSpc>
              <a:spcBef>
                <a:spcPts val="0"/>
              </a:spcBef>
              <a:spcAft>
                <a:spcPts val="200"/>
              </a:spcAft>
            </a:pPr>
            <a:r>
              <a:rPr lang="en-US" sz="2200" b="1" dirty="0"/>
              <a:t>The Laying On of Hands:</a:t>
            </a:r>
            <a:r>
              <a:rPr lang="en-US" sz="2200" dirty="0"/>
              <a:t> This is a sign of blessing and a gesture signifying the coming of the Holy Spirit.</a:t>
            </a:r>
          </a:p>
          <a:p>
            <a:pPr marL="233363" indent="-233363">
              <a:lnSpc>
                <a:spcPct val="114000"/>
              </a:lnSpc>
              <a:spcBef>
                <a:spcPts val="0"/>
              </a:spcBef>
            </a:pPr>
            <a:r>
              <a:rPr lang="en-US" sz="2200" b="1" dirty="0"/>
              <a:t>The Anointing with Blessed Oil: </a:t>
            </a:r>
            <a:r>
              <a:rPr lang="en-US" sz="2200" dirty="0"/>
              <a:t>The anointing with oil is a sign of the presence of the Holy Spirit. </a:t>
            </a:r>
          </a:p>
        </p:txBody>
      </p:sp>
      <p:pic>
        <p:nvPicPr>
          <p:cNvPr id="5" name="Picture 4" descr="A person wearing a white shirt&#10;&#10;Description automatically generated">
            <a:extLst>
              <a:ext uri="{FF2B5EF4-FFF2-40B4-BE49-F238E27FC236}">
                <a16:creationId xmlns:a16="http://schemas.microsoft.com/office/drawing/2014/main" id="{CC50EA73-0E80-451D-BB16-228948618A37}"/>
              </a:ext>
            </a:extLst>
          </p:cNvPr>
          <p:cNvPicPr>
            <a:picLocks noChangeAspect="1"/>
          </p:cNvPicPr>
          <p:nvPr/>
        </p:nvPicPr>
        <p:blipFill rotWithShape="1">
          <a:blip r:embed="rId3">
            <a:extLst>
              <a:ext uri="{28A0092B-C50C-407E-A947-70E740481C1C}">
                <a14:useLocalDpi xmlns:a14="http://schemas.microsoft.com/office/drawing/2010/main" val="0"/>
              </a:ext>
            </a:extLst>
          </a:blip>
          <a:srcRect l="7673" r="15638"/>
          <a:stretch/>
        </p:blipFill>
        <p:spPr>
          <a:xfrm>
            <a:off x="0" y="1808285"/>
            <a:ext cx="3703243" cy="322091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219200"/>
            <a:ext cx="8229600" cy="533400"/>
          </a:xfrm>
        </p:spPr>
        <p:txBody>
          <a:bodyPr>
            <a:normAutofit/>
          </a:bodyPr>
          <a:lstStyle/>
          <a:p>
            <a:r>
              <a:rPr lang="en-US" dirty="0"/>
              <a:t>Celebrating the Sacrament	</a:t>
            </a:r>
          </a:p>
        </p:txBody>
      </p:sp>
      <p:sp>
        <p:nvSpPr>
          <p:cNvPr id="3" name="Content Placeholder 2"/>
          <p:cNvSpPr>
            <a:spLocks noGrp="1"/>
          </p:cNvSpPr>
          <p:nvPr>
            <p:ph idx="1"/>
          </p:nvPr>
        </p:nvSpPr>
        <p:spPr>
          <a:xfrm>
            <a:off x="1253067" y="1981200"/>
            <a:ext cx="6858000" cy="4373563"/>
          </a:xfrm>
        </p:spPr>
        <p:txBody>
          <a:bodyPr>
            <a:normAutofit/>
          </a:bodyPr>
          <a:lstStyle/>
          <a:p>
            <a:pPr marL="0" indent="0">
              <a:lnSpc>
                <a:spcPct val="114000"/>
              </a:lnSpc>
              <a:spcBef>
                <a:spcPts val="0"/>
              </a:spcBef>
              <a:spcAft>
                <a:spcPts val="200"/>
              </a:spcAft>
              <a:buNone/>
            </a:pPr>
            <a:r>
              <a:rPr lang="en-US" dirty="0"/>
              <a:t>When celebrated within the Mass or outside it, the rite of the sacrament is essentially the same. </a:t>
            </a:r>
          </a:p>
          <a:p>
            <a:pPr marL="395288" indent="-395288">
              <a:lnSpc>
                <a:spcPct val="114000"/>
              </a:lnSpc>
              <a:spcBef>
                <a:spcPts val="0"/>
              </a:spcBef>
              <a:buAutoNum type="arabicPeriod"/>
            </a:pPr>
            <a:r>
              <a:rPr lang="en-US" dirty="0"/>
              <a:t>Greeting</a:t>
            </a:r>
          </a:p>
          <a:p>
            <a:pPr marL="395288" indent="-395288">
              <a:lnSpc>
                <a:spcPct val="114000"/>
              </a:lnSpc>
              <a:spcBef>
                <a:spcPts val="0"/>
              </a:spcBef>
              <a:buAutoNum type="arabicPeriod"/>
            </a:pPr>
            <a:r>
              <a:rPr lang="en-US" dirty="0"/>
              <a:t>Sprinkling with Holy Water and Instruction</a:t>
            </a:r>
          </a:p>
          <a:p>
            <a:pPr marL="395288" indent="-395288">
              <a:lnSpc>
                <a:spcPct val="114000"/>
              </a:lnSpc>
              <a:spcBef>
                <a:spcPts val="0"/>
              </a:spcBef>
              <a:buAutoNum type="arabicPeriod"/>
            </a:pPr>
            <a:r>
              <a:rPr lang="en-US" dirty="0"/>
              <a:t>Penitential Act and Liturgy of the Word</a:t>
            </a:r>
          </a:p>
          <a:p>
            <a:pPr marL="395288" indent="-395288">
              <a:lnSpc>
                <a:spcPct val="114000"/>
              </a:lnSpc>
              <a:spcBef>
                <a:spcPts val="0"/>
              </a:spcBef>
              <a:buAutoNum type="arabicPeriod"/>
            </a:pPr>
            <a:r>
              <a:rPr lang="en-US" dirty="0"/>
              <a:t>The Liturgy of Anointing</a:t>
            </a:r>
          </a:p>
          <a:p>
            <a:pPr marL="395288" indent="-395288">
              <a:lnSpc>
                <a:spcPct val="114000"/>
              </a:lnSpc>
              <a:spcBef>
                <a:spcPts val="0"/>
              </a:spcBef>
              <a:buAutoNum type="arabicPeriod"/>
            </a:pPr>
            <a:r>
              <a:rPr lang="en-US" dirty="0"/>
              <a:t>Reception of Communion and Concluding Rite</a:t>
            </a:r>
          </a:p>
          <a:p>
            <a:pPr marL="0" indent="0">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39800"/>
            <a:ext cx="7772400" cy="609600"/>
          </a:xfrm>
        </p:spPr>
        <p:txBody>
          <a:bodyPr>
            <a:normAutofit/>
          </a:bodyPr>
          <a:lstStyle/>
          <a:p>
            <a:r>
              <a:rPr lang="en-US" dirty="0"/>
              <a:t>Viaticum</a:t>
            </a:r>
          </a:p>
        </p:txBody>
      </p:sp>
      <p:sp>
        <p:nvSpPr>
          <p:cNvPr id="4" name="TextBox 3">
            <a:extLst>
              <a:ext uri="{FF2B5EF4-FFF2-40B4-BE49-F238E27FC236}">
                <a16:creationId xmlns:a16="http://schemas.microsoft.com/office/drawing/2014/main" id="{B5FF60F6-CCA0-40BD-9928-65407A09EBF5}"/>
              </a:ext>
            </a:extLst>
          </p:cNvPr>
          <p:cNvSpPr txBox="1"/>
          <p:nvPr/>
        </p:nvSpPr>
        <p:spPr bwMode="auto">
          <a:xfrm>
            <a:off x="1066800" y="1524000"/>
            <a:ext cx="7467600" cy="4305409"/>
          </a:xfrm>
          <a:prstGeom prst="rect">
            <a:avLst/>
          </a:prstGeom>
          <a:noFill/>
          <a:ln w="9525">
            <a:noFill/>
            <a:miter lim="800000"/>
            <a:headEnd/>
            <a:tailEnd/>
          </a:ln>
        </p:spPr>
        <p:txBody>
          <a:bodyPr wrap="square" rtlCol="0">
            <a:spAutoFit/>
          </a:bodyPr>
          <a:lstStyle/>
          <a:p>
            <a:pPr>
              <a:lnSpc>
                <a:spcPct val="114000"/>
              </a:lnSpc>
              <a:spcAft>
                <a:spcPts val="200"/>
              </a:spcAft>
            </a:pPr>
            <a:r>
              <a:rPr lang="en-US" sz="2200" dirty="0">
                <a:latin typeface="Arial" panose="020B0604020202020204" pitchFamily="34" charset="0"/>
                <a:cs typeface="Arial" panose="020B0604020202020204" pitchFamily="34" charset="0"/>
              </a:rPr>
              <a:t>If someone is in danger of death, in addition to receiving the Sacrament of Anointing of the Sick, they receive the Sacrament of the Eucharist as </a:t>
            </a:r>
            <a:r>
              <a:rPr lang="en-US" sz="2200" b="1" dirty="0">
                <a:latin typeface="Arial" panose="020B0604020202020204" pitchFamily="34" charset="0"/>
                <a:cs typeface="Arial" panose="020B0604020202020204" pitchFamily="34" charset="0"/>
              </a:rPr>
              <a:t>viaticum</a:t>
            </a:r>
            <a:r>
              <a:rPr lang="en-US" sz="2200" dirty="0">
                <a:latin typeface="Arial" panose="020B0604020202020204" pitchFamily="34" charset="0"/>
                <a:cs typeface="Arial" panose="020B0604020202020204" pitchFamily="34" charset="0"/>
              </a:rPr>
              <a:t>. </a:t>
            </a:r>
          </a:p>
          <a:p>
            <a:pPr marL="225425" indent="-225425">
              <a:lnSpc>
                <a:spcPct val="114000"/>
              </a:lnSpc>
              <a:buFont typeface="Arial" panose="020B0604020202020204" pitchFamily="34" charset="0"/>
              <a:buChar char="•"/>
            </a:pPr>
            <a:r>
              <a:rPr lang="en-US" sz="2200" dirty="0">
                <a:latin typeface="Arial" panose="020B0604020202020204" pitchFamily="34" charset="0"/>
                <a:cs typeface="Arial" panose="020B0604020202020204" pitchFamily="34" charset="0"/>
              </a:rPr>
              <a:t>In the Eucharist, Christ is with the dying person who is ready to make the journey from this life to eternal life. </a:t>
            </a:r>
          </a:p>
          <a:p>
            <a:pPr marL="225425" indent="-225425">
              <a:lnSpc>
                <a:spcPct val="114000"/>
              </a:lnSpc>
              <a:buFont typeface="Arial" panose="020B0604020202020204" pitchFamily="34" charset="0"/>
              <a:buChar char="•"/>
            </a:pPr>
            <a:r>
              <a:rPr lang="en-US" sz="2200" dirty="0">
                <a:latin typeface="Arial" panose="020B0604020202020204" pitchFamily="34" charset="0"/>
                <a:cs typeface="Arial" panose="020B0604020202020204" pitchFamily="34" charset="0"/>
              </a:rPr>
              <a:t>The Sacraments of Baptism, Confirmation, and the Eucharist together are called the Sacraments of Christian Initiation. At the end of life, the Sacraments of Penance and Reconciliation, Anointing of the Sick, along with the Eucharist as viaticum, are the sacraments through which we complete our journey here on Earth.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914400" y="533400"/>
            <a:ext cx="6096000" cy="1219200"/>
          </a:xfrm>
        </p:spPr>
        <p:txBody>
          <a:bodyPr>
            <a:normAutofit/>
          </a:bodyPr>
          <a:lstStyle/>
          <a:p>
            <a:r>
              <a:rPr lang="en-US" sz="2400" dirty="0"/>
              <a:t>The Effects of the Sacrament </a:t>
            </a:r>
            <a:br>
              <a:rPr lang="en-US" sz="2400" dirty="0"/>
            </a:br>
            <a:r>
              <a:rPr lang="en-US" sz="2400" dirty="0"/>
              <a:t>of Anointing of the Sick</a:t>
            </a:r>
          </a:p>
        </p:txBody>
      </p:sp>
      <p:pic>
        <p:nvPicPr>
          <p:cNvPr id="6" name="Picture 5" descr="Table&#10;&#10;Description automatically generated">
            <a:extLst>
              <a:ext uri="{FF2B5EF4-FFF2-40B4-BE49-F238E27FC236}">
                <a16:creationId xmlns:a16="http://schemas.microsoft.com/office/drawing/2014/main" id="{3A2B8714-E61A-4C66-9A57-B0D9C66C07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6" t="15528" r="9235" b="7363"/>
          <a:stretch/>
        </p:blipFill>
        <p:spPr>
          <a:xfrm>
            <a:off x="381000" y="1600200"/>
            <a:ext cx="8229600" cy="4876800"/>
          </a:xfrm>
          <a:prstGeom prst="rect">
            <a:avLst/>
          </a:prstGeom>
        </p:spPr>
      </p:pic>
    </p:spTree>
    <p:extLst>
      <p:ext uri="{BB962C8B-B14F-4D97-AF65-F5344CB8AC3E}">
        <p14:creationId xmlns:p14="http://schemas.microsoft.com/office/powerpoint/2010/main" val="3680128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4960-9AD4-41E6-AA2F-6FBD48478A38}"/>
              </a:ext>
            </a:extLst>
          </p:cNvPr>
          <p:cNvSpPr>
            <a:spLocks noGrp="1"/>
          </p:cNvSpPr>
          <p:nvPr>
            <p:ph type="title"/>
          </p:nvPr>
        </p:nvSpPr>
        <p:spPr>
          <a:xfrm>
            <a:off x="1143000" y="838201"/>
            <a:ext cx="8229600" cy="685799"/>
          </a:xfrm>
        </p:spPr>
        <p:txBody>
          <a:bodyPr/>
          <a:lstStyle/>
          <a:p>
            <a:r>
              <a:rPr lang="en-US" dirty="0"/>
              <a:t>Christ’s Healing Power in Our Lives</a:t>
            </a:r>
          </a:p>
        </p:txBody>
      </p:sp>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1151466" y="1452031"/>
            <a:ext cx="7634111" cy="5410201"/>
          </a:xfrm>
        </p:spPr>
        <p:txBody>
          <a:bodyPr>
            <a:normAutofit/>
          </a:bodyPr>
          <a:lstStyle/>
          <a:p>
            <a:pPr marL="225425" indent="-225425">
              <a:lnSpc>
                <a:spcPct val="114000"/>
              </a:lnSpc>
              <a:spcBef>
                <a:spcPts val="0"/>
              </a:spcBef>
            </a:pPr>
            <a:r>
              <a:rPr lang="en-US" sz="2000" dirty="0"/>
              <a:t>This sacrament reminds us to reflect often on the healing </a:t>
            </a:r>
            <a:br>
              <a:rPr lang="en-US" sz="2000" dirty="0"/>
            </a:br>
            <a:r>
              <a:rPr lang="en-US" sz="2000" dirty="0"/>
              <a:t>power of Christ. </a:t>
            </a:r>
          </a:p>
          <a:p>
            <a:pPr marL="225425" indent="-225425">
              <a:lnSpc>
                <a:spcPct val="114000"/>
              </a:lnSpc>
              <a:spcBef>
                <a:spcPts val="0"/>
              </a:spcBef>
            </a:pPr>
            <a:r>
              <a:rPr lang="en-US" sz="2000" dirty="0"/>
              <a:t>This sacrament encourages us to offer up our suffering </a:t>
            </a:r>
            <a:br>
              <a:rPr lang="en-US" sz="2000" dirty="0"/>
            </a:br>
            <a:r>
              <a:rPr lang="en-US" sz="2000" dirty="0"/>
              <a:t>for the good of the entire Body of Christ, the Church, </a:t>
            </a:r>
            <a:br>
              <a:rPr lang="en-US" sz="2000" dirty="0"/>
            </a:br>
            <a:r>
              <a:rPr lang="en-US" sz="2000" dirty="0"/>
              <a:t>and for the good of the entire world.</a:t>
            </a:r>
          </a:p>
          <a:p>
            <a:pPr marL="225425" indent="-225425">
              <a:lnSpc>
                <a:spcPct val="114000"/>
              </a:lnSpc>
              <a:spcBef>
                <a:spcPts val="0"/>
              </a:spcBef>
            </a:pPr>
            <a:r>
              <a:rPr lang="en-US" sz="2000" dirty="0"/>
              <a:t>This sacrament encourages us to </a:t>
            </a:r>
            <a:br>
              <a:rPr lang="en-US" sz="2000" dirty="0"/>
            </a:br>
            <a:r>
              <a:rPr lang="en-US" sz="2000" dirty="0"/>
              <a:t>bring the healing and compassion </a:t>
            </a:r>
            <a:br>
              <a:rPr lang="en-US" sz="2000" dirty="0"/>
            </a:br>
            <a:r>
              <a:rPr lang="en-US" sz="2000" dirty="0"/>
              <a:t>of Christ to those who suffer. </a:t>
            </a:r>
          </a:p>
          <a:p>
            <a:pPr marL="225425" indent="-225425">
              <a:lnSpc>
                <a:spcPct val="114000"/>
              </a:lnSpc>
              <a:spcBef>
                <a:spcPts val="0"/>
              </a:spcBef>
            </a:pPr>
            <a:r>
              <a:rPr lang="en-US" sz="2000" dirty="0"/>
              <a:t>This sacrament encourages us </a:t>
            </a:r>
            <a:br>
              <a:rPr lang="en-US" sz="2000" dirty="0"/>
            </a:br>
            <a:r>
              <a:rPr lang="en-US" sz="2000" dirty="0"/>
              <a:t>to accept pain, suffering, and death </a:t>
            </a:r>
            <a:br>
              <a:rPr lang="en-US" sz="2000" dirty="0"/>
            </a:br>
            <a:r>
              <a:rPr lang="en-US" sz="2000" dirty="0"/>
              <a:t>as the consequences of Original Sin, </a:t>
            </a:r>
            <a:br>
              <a:rPr lang="en-US" sz="2000" dirty="0"/>
            </a:br>
            <a:r>
              <a:rPr lang="en-US" sz="2000" dirty="0"/>
              <a:t>but it also encourages us to trust </a:t>
            </a:r>
            <a:br>
              <a:rPr lang="en-US" sz="2000" dirty="0"/>
            </a:br>
            <a:r>
              <a:rPr lang="en-US" sz="2000" dirty="0"/>
              <a:t>that we will be raised up with Jesus. </a:t>
            </a:r>
          </a:p>
        </p:txBody>
      </p:sp>
      <p:pic>
        <p:nvPicPr>
          <p:cNvPr id="5" name="Picture 4" descr="A picture containing person, indoor, sitting, table&#10;&#10;Description automatically generated">
            <a:extLst>
              <a:ext uri="{FF2B5EF4-FFF2-40B4-BE49-F238E27FC236}">
                <a16:creationId xmlns:a16="http://schemas.microsoft.com/office/drawing/2014/main" id="{A010C9F3-E09C-45CD-AD97-9373DAB77C7C}"/>
              </a:ext>
            </a:extLst>
          </p:cNvPr>
          <p:cNvPicPr>
            <a:picLocks noChangeAspect="1"/>
          </p:cNvPicPr>
          <p:nvPr/>
        </p:nvPicPr>
        <p:blipFill rotWithShape="1">
          <a:blip r:embed="rId3">
            <a:extLst>
              <a:ext uri="{28A0092B-C50C-407E-A947-70E740481C1C}">
                <a14:useLocalDpi xmlns:a14="http://schemas.microsoft.com/office/drawing/2010/main" val="0"/>
              </a:ext>
            </a:extLst>
          </a:blip>
          <a:srcRect l="23907" r="17652" b="2564"/>
          <a:stretch/>
        </p:blipFill>
        <p:spPr>
          <a:xfrm>
            <a:off x="5791199" y="3124199"/>
            <a:ext cx="3352801" cy="2895601"/>
          </a:xfrm>
          <a:prstGeom prst="rect">
            <a:avLst/>
          </a:prstGeom>
        </p:spPr>
      </p:pic>
    </p:spTree>
    <p:extLst>
      <p:ext uri="{BB962C8B-B14F-4D97-AF65-F5344CB8AC3E}">
        <p14:creationId xmlns:p14="http://schemas.microsoft.com/office/powerpoint/2010/main" val="2628583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31837"/>
            <a:ext cx="8229600" cy="914400"/>
          </a:xfrm>
        </p:spPr>
        <p:txBody>
          <a:bodyPr anchor="ctr">
            <a:normAutofit/>
          </a:bodyPr>
          <a:lstStyle/>
          <a:p>
            <a:pPr algn="ctr">
              <a:lnSpc>
                <a:spcPct val="90000"/>
              </a:lnSpc>
            </a:pPr>
            <a:r>
              <a:rPr lang="en-US" sz="2700" dirty="0"/>
              <a:t>Chapter Focus Question:</a:t>
            </a:r>
            <a:endParaRPr lang="en-US" sz="2400" dirty="0"/>
          </a:p>
        </p:txBody>
      </p:sp>
      <p:sp>
        <p:nvSpPr>
          <p:cNvPr id="4" name="Title 4">
            <a:extLst>
              <a:ext uri="{FF2B5EF4-FFF2-40B4-BE49-F238E27FC236}">
                <a16:creationId xmlns:a16="http://schemas.microsoft.com/office/drawing/2014/main" id="{B402EB44-A915-46F8-BE14-16D3DF633F8C}"/>
              </a:ext>
            </a:extLst>
          </p:cNvPr>
          <p:cNvSpPr txBox="1">
            <a:spLocks/>
          </p:cNvSpPr>
          <p:nvPr/>
        </p:nvSpPr>
        <p:spPr>
          <a:xfrm>
            <a:off x="457200" y="1524000"/>
            <a:ext cx="8229600" cy="9144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lnSpc>
                <a:spcPct val="90000"/>
              </a:lnSpc>
            </a:pPr>
            <a:r>
              <a:rPr lang="en-US" sz="3000" dirty="0"/>
              <a:t>Do you have to be dying to receive the </a:t>
            </a:r>
            <a:br>
              <a:rPr lang="en-US" sz="3000" dirty="0"/>
            </a:br>
            <a:r>
              <a:rPr lang="en-US" sz="3000" dirty="0"/>
              <a:t>Sacrament of Anointing of the Sick?</a:t>
            </a:r>
          </a:p>
        </p:txBody>
      </p:sp>
      <p:pic>
        <p:nvPicPr>
          <p:cNvPr id="3" name="Picture 2" descr="A picture containing indoor, person, table, person&#10;&#10;Description automatically generated">
            <a:extLst>
              <a:ext uri="{FF2B5EF4-FFF2-40B4-BE49-F238E27FC236}">
                <a16:creationId xmlns:a16="http://schemas.microsoft.com/office/drawing/2014/main" id="{753AD3A8-5586-4D4C-BE00-A4541B801E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2743200"/>
            <a:ext cx="5413356" cy="36107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952500"/>
            <a:ext cx="8229600" cy="952500"/>
          </a:xfrm>
        </p:spPr>
        <p:txBody>
          <a:bodyPr>
            <a:noAutofit/>
          </a:bodyPr>
          <a:lstStyle/>
          <a:p>
            <a:r>
              <a:rPr lang="en-US" dirty="0"/>
              <a:t>Who Needs the Sacrament </a:t>
            </a:r>
            <a:br>
              <a:rPr lang="en-US" dirty="0"/>
            </a:br>
            <a:r>
              <a:rPr lang="en-US" dirty="0"/>
              <a:t>of Anointing of the Sick?</a:t>
            </a:r>
          </a:p>
        </p:txBody>
      </p:sp>
      <p:sp>
        <p:nvSpPr>
          <p:cNvPr id="6" name="Content Placeholder 5"/>
          <p:cNvSpPr>
            <a:spLocks noGrp="1"/>
          </p:cNvSpPr>
          <p:nvPr>
            <p:ph idx="1"/>
          </p:nvPr>
        </p:nvSpPr>
        <p:spPr>
          <a:xfrm>
            <a:off x="1028700" y="1981200"/>
            <a:ext cx="7543800" cy="4267200"/>
          </a:xfrm>
        </p:spPr>
        <p:txBody>
          <a:bodyPr>
            <a:normAutofit/>
          </a:bodyPr>
          <a:lstStyle/>
          <a:p>
            <a:pPr marL="231775" indent="-231775">
              <a:lnSpc>
                <a:spcPct val="114000"/>
              </a:lnSpc>
              <a:spcBef>
                <a:spcPts val="0"/>
              </a:spcBef>
            </a:pPr>
            <a:r>
              <a:rPr lang="en-US" dirty="0"/>
              <a:t>Those who are suffering from </a:t>
            </a:r>
            <a:br>
              <a:rPr lang="en-US" dirty="0"/>
            </a:br>
            <a:r>
              <a:rPr lang="en-US" dirty="0"/>
              <a:t>serious illness or old age, and </a:t>
            </a:r>
            <a:br>
              <a:rPr lang="en-US" dirty="0"/>
            </a:br>
            <a:r>
              <a:rPr lang="en-US" dirty="0"/>
              <a:t>those who are dying.</a:t>
            </a:r>
          </a:p>
          <a:p>
            <a:pPr marL="231775" indent="-231775">
              <a:lnSpc>
                <a:spcPct val="114000"/>
              </a:lnSpc>
              <a:spcBef>
                <a:spcPts val="0"/>
              </a:spcBef>
            </a:pPr>
            <a:r>
              <a:rPr lang="en-US" dirty="0"/>
              <a:t>Anointing gives spiritual healing </a:t>
            </a:r>
            <a:br>
              <a:rPr lang="en-US" dirty="0"/>
            </a:br>
            <a:r>
              <a:rPr lang="en-US" dirty="0"/>
              <a:t>and strength to a person who is seriously ill, and sometimes physical recovery is granted as well.</a:t>
            </a:r>
          </a:p>
          <a:p>
            <a:pPr marL="231775" indent="-231775">
              <a:lnSpc>
                <a:spcPct val="114000"/>
              </a:lnSpc>
              <a:spcBef>
                <a:spcPts val="0"/>
              </a:spcBef>
            </a:pPr>
            <a:r>
              <a:rPr lang="en-US" dirty="0"/>
              <a:t>Gravely ill, aging, or dying people are anointed </a:t>
            </a:r>
            <a:br>
              <a:rPr lang="en-US" dirty="0"/>
            </a:br>
            <a:r>
              <a:rPr lang="en-US" dirty="0"/>
              <a:t>by the priest and prayed over. One does not need </a:t>
            </a:r>
            <a:br>
              <a:rPr lang="en-US" dirty="0"/>
            </a:br>
            <a:r>
              <a:rPr lang="en-US" dirty="0"/>
              <a:t>to be dying to receive the sacrament.</a:t>
            </a:r>
          </a:p>
        </p:txBody>
      </p:sp>
      <p:pic>
        <p:nvPicPr>
          <p:cNvPr id="3" name="Picture 2" descr="A picture containing building, toy, small, little&#10;&#10;Description automatically generated">
            <a:extLst>
              <a:ext uri="{FF2B5EF4-FFF2-40B4-BE49-F238E27FC236}">
                <a16:creationId xmlns:a16="http://schemas.microsoft.com/office/drawing/2014/main" id="{EBCCC778-407E-47CF-86B0-152C31F72FE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75"/>
          <a:stretch/>
        </p:blipFill>
        <p:spPr>
          <a:xfrm>
            <a:off x="5907442" y="952500"/>
            <a:ext cx="3236558" cy="25908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30485"/>
            <a:ext cx="8229600" cy="533400"/>
          </a:xfrm>
        </p:spPr>
        <p:txBody>
          <a:bodyPr/>
          <a:lstStyle/>
          <a:p>
            <a:r>
              <a:rPr lang="en-US" dirty="0"/>
              <a:t>Faith and Healing</a:t>
            </a:r>
          </a:p>
        </p:txBody>
      </p:sp>
      <p:sp>
        <p:nvSpPr>
          <p:cNvPr id="3" name="Content Placeholder 2"/>
          <p:cNvSpPr>
            <a:spLocks noGrp="1"/>
          </p:cNvSpPr>
          <p:nvPr>
            <p:ph idx="1"/>
          </p:nvPr>
        </p:nvSpPr>
        <p:spPr>
          <a:xfrm>
            <a:off x="2971800" y="1676399"/>
            <a:ext cx="5867400" cy="5045285"/>
          </a:xfrm>
        </p:spPr>
        <p:txBody>
          <a:bodyPr>
            <a:normAutofit/>
          </a:bodyPr>
          <a:lstStyle/>
          <a:p>
            <a:pPr marL="233363" indent="-233363">
              <a:lnSpc>
                <a:spcPct val="114000"/>
              </a:lnSpc>
              <a:spcBef>
                <a:spcPts val="0"/>
              </a:spcBef>
            </a:pPr>
            <a:r>
              <a:rPr lang="en-US" sz="2000" dirty="0"/>
              <a:t>Jesus was a healer of body and soul. He never turned away from those who asked him for healing, not even those who were considered “untouchable.”</a:t>
            </a:r>
          </a:p>
          <a:p>
            <a:pPr marL="233363" indent="-233363">
              <a:lnSpc>
                <a:spcPct val="114000"/>
              </a:lnSpc>
              <a:spcBef>
                <a:spcPts val="0"/>
              </a:spcBef>
            </a:pPr>
            <a:r>
              <a:rPr lang="en-US" sz="2000" dirty="0"/>
              <a:t>Those suffering from leprosy were told to leave their homes and live in perpetual quarantine. It became a symbol of the worst of diseases and the worst of consequences: physical isolation, ostracism, and banishment.</a:t>
            </a:r>
          </a:p>
          <a:p>
            <a:pPr marL="233363" indent="-233363">
              <a:lnSpc>
                <a:spcPct val="114000"/>
              </a:lnSpc>
              <a:spcBef>
                <a:spcPts val="0"/>
              </a:spcBef>
            </a:pPr>
            <a:r>
              <a:rPr lang="en-US" sz="2000" dirty="0"/>
              <a:t>Jesus’ healings are signs that even the worst separation from God and isolation from the community can be overcome and healed—</a:t>
            </a:r>
            <a:br>
              <a:rPr lang="en-US" sz="2000" dirty="0"/>
            </a:br>
            <a:r>
              <a:rPr lang="en-US" sz="2000" dirty="0"/>
              <a:t>even the worst sin can be forgiven. </a:t>
            </a:r>
          </a:p>
        </p:txBody>
      </p:sp>
      <p:pic>
        <p:nvPicPr>
          <p:cNvPr id="5" name="Picture 4" descr="A person sitting on a bench&#10;&#10;Description automatically generated">
            <a:extLst>
              <a:ext uri="{FF2B5EF4-FFF2-40B4-BE49-F238E27FC236}">
                <a16:creationId xmlns:a16="http://schemas.microsoft.com/office/drawing/2014/main" id="{DFD5904C-8AEA-45FA-8E09-6EA9956B34CB}"/>
              </a:ext>
            </a:extLst>
          </p:cNvPr>
          <p:cNvPicPr>
            <a:picLocks noChangeAspect="1"/>
          </p:cNvPicPr>
          <p:nvPr/>
        </p:nvPicPr>
        <p:blipFill rotWithShape="1">
          <a:blip r:embed="rId3">
            <a:extLst>
              <a:ext uri="{28A0092B-C50C-407E-A947-70E740481C1C}">
                <a14:useLocalDpi xmlns:a14="http://schemas.microsoft.com/office/drawing/2010/main" val="0"/>
              </a:ext>
            </a:extLst>
          </a:blip>
          <a:srcRect l="23931" r="18013"/>
          <a:stretch/>
        </p:blipFill>
        <p:spPr>
          <a:xfrm>
            <a:off x="-1" y="1752600"/>
            <a:ext cx="2785649" cy="3200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9797" y="990600"/>
            <a:ext cx="8250403" cy="533400"/>
          </a:xfrm>
        </p:spPr>
        <p:txBody>
          <a:bodyPr/>
          <a:lstStyle/>
          <a:p>
            <a:r>
              <a:rPr lang="en-US" dirty="0"/>
              <a:t>Sharing in Christ’s Suffering</a:t>
            </a:r>
          </a:p>
        </p:txBody>
      </p:sp>
      <p:sp>
        <p:nvSpPr>
          <p:cNvPr id="3" name="Content Placeholder 2"/>
          <p:cNvSpPr>
            <a:spLocks noGrp="1"/>
          </p:cNvSpPr>
          <p:nvPr>
            <p:ph idx="1"/>
          </p:nvPr>
        </p:nvSpPr>
        <p:spPr>
          <a:xfrm>
            <a:off x="969797" y="1524000"/>
            <a:ext cx="7543801" cy="4648199"/>
          </a:xfrm>
        </p:spPr>
        <p:txBody>
          <a:bodyPr>
            <a:normAutofit/>
          </a:bodyPr>
          <a:lstStyle/>
          <a:p>
            <a:pPr marL="233363" indent="-233363">
              <a:lnSpc>
                <a:spcPct val="114000"/>
              </a:lnSpc>
              <a:spcBef>
                <a:spcPts val="0"/>
              </a:spcBef>
            </a:pPr>
            <a:r>
              <a:rPr lang="en-US" dirty="0"/>
              <a:t>The prophets foretold that the Messiah would heal not only by his word and his touch but also by taking on the sufferings of God’s people (see Isaiah 53:4).</a:t>
            </a:r>
          </a:p>
          <a:p>
            <a:pPr marL="233363" indent="-233363">
              <a:lnSpc>
                <a:spcPct val="114000"/>
              </a:lnSpc>
              <a:spcBef>
                <a:spcPts val="0"/>
              </a:spcBef>
            </a:pPr>
            <a:r>
              <a:rPr lang="en-US" dirty="0"/>
              <a:t>While he was among us, Jesus </a:t>
            </a:r>
            <a:br>
              <a:rPr lang="en-US" dirty="0"/>
            </a:br>
            <a:r>
              <a:rPr lang="en-US" dirty="0"/>
              <a:t>did not heal every sick person. </a:t>
            </a:r>
            <a:br>
              <a:rPr lang="en-US" dirty="0"/>
            </a:br>
            <a:r>
              <a:rPr lang="en-US" dirty="0"/>
              <a:t>But through his Paschal Mystery, </a:t>
            </a:r>
            <a:br>
              <a:rPr lang="en-US" dirty="0"/>
            </a:br>
            <a:r>
              <a:rPr lang="en-US" dirty="0"/>
              <a:t>Christ conquered the consequences </a:t>
            </a:r>
            <a:br>
              <a:rPr lang="en-US" dirty="0"/>
            </a:br>
            <a:r>
              <a:rPr lang="en-US" dirty="0"/>
              <a:t>of Original Sin: sin and death, </a:t>
            </a:r>
            <a:br>
              <a:rPr lang="en-US" dirty="0"/>
            </a:br>
            <a:r>
              <a:rPr lang="en-US" dirty="0"/>
              <a:t>sickness and suffering. Because </a:t>
            </a:r>
            <a:br>
              <a:rPr lang="en-US" dirty="0"/>
            </a:br>
            <a:r>
              <a:rPr lang="en-US" dirty="0"/>
              <a:t>of Christ, these are only temporary.</a:t>
            </a:r>
          </a:p>
        </p:txBody>
      </p:sp>
      <p:pic>
        <p:nvPicPr>
          <p:cNvPr id="5" name="Picture 4">
            <a:extLst>
              <a:ext uri="{FF2B5EF4-FFF2-40B4-BE49-F238E27FC236}">
                <a16:creationId xmlns:a16="http://schemas.microsoft.com/office/drawing/2014/main" id="{9F575F9C-5130-4612-915F-C0C7FFC54D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578" t="20581" r="39178" b="7842"/>
          <a:stretch/>
        </p:blipFill>
        <p:spPr>
          <a:xfrm>
            <a:off x="6419142" y="2971800"/>
            <a:ext cx="2724858" cy="274320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14400"/>
            <a:ext cx="8229600" cy="990600"/>
          </a:xfrm>
        </p:spPr>
        <p:txBody>
          <a:bodyPr>
            <a:normAutofit/>
          </a:bodyPr>
          <a:lstStyle/>
          <a:p>
            <a:r>
              <a:rPr lang="en-US" dirty="0"/>
              <a:t>The Scriptural and Historical Roots </a:t>
            </a:r>
            <a:br>
              <a:rPr lang="en-US" dirty="0"/>
            </a:br>
            <a:r>
              <a:rPr lang="en-US" dirty="0"/>
              <a:t>of the Sacrament of Anointing of the Sick</a:t>
            </a:r>
          </a:p>
        </p:txBody>
      </p:sp>
      <p:sp>
        <p:nvSpPr>
          <p:cNvPr id="3" name="Content Placeholder 2"/>
          <p:cNvSpPr>
            <a:spLocks noGrp="1"/>
          </p:cNvSpPr>
          <p:nvPr>
            <p:ph idx="1"/>
          </p:nvPr>
        </p:nvSpPr>
        <p:spPr>
          <a:xfrm>
            <a:off x="2514600" y="2057400"/>
            <a:ext cx="6054887" cy="4114800"/>
          </a:xfrm>
        </p:spPr>
        <p:txBody>
          <a:bodyPr>
            <a:normAutofit/>
          </a:bodyPr>
          <a:lstStyle/>
          <a:p>
            <a:pPr marL="233363" indent="-233363">
              <a:lnSpc>
                <a:spcPct val="114000"/>
              </a:lnSpc>
              <a:spcBef>
                <a:spcPts val="0"/>
              </a:spcBef>
            </a:pPr>
            <a:r>
              <a:rPr lang="en-US" sz="2200" dirty="0"/>
              <a:t>The scriptural foundation for this sacrament can be found in the Gospel of Mark (see 6:13) and the Letter of James (see 5:14–15). This sacrament also has roots in the earliest period of the Church.</a:t>
            </a:r>
          </a:p>
          <a:p>
            <a:pPr marL="233363" indent="-233363">
              <a:lnSpc>
                <a:spcPct val="114000"/>
              </a:lnSpc>
              <a:spcBef>
                <a:spcPts val="0"/>
              </a:spcBef>
            </a:pPr>
            <a:r>
              <a:rPr lang="en-US" sz="2200" dirty="0"/>
              <a:t>The Sacrament of Anointing of the Sick includes anointing with the Oil of the Sick. </a:t>
            </a:r>
            <a:br>
              <a:rPr lang="en-US" sz="2200" dirty="0"/>
            </a:br>
            <a:r>
              <a:rPr lang="en-US" sz="2200" dirty="0"/>
              <a:t>The oil is a sign of healing, strengthening, </a:t>
            </a:r>
            <a:br>
              <a:rPr lang="en-US" sz="2200" dirty="0"/>
            </a:br>
            <a:r>
              <a:rPr lang="en-US" sz="2200" dirty="0"/>
              <a:t>and the presence of the Holy Spirit. </a:t>
            </a:r>
          </a:p>
        </p:txBody>
      </p:sp>
      <p:pic>
        <p:nvPicPr>
          <p:cNvPr id="5" name="Picture 4" descr="A chair sitting in front of a wooden table&#10;&#10;Description automatically generated">
            <a:extLst>
              <a:ext uri="{FF2B5EF4-FFF2-40B4-BE49-F238E27FC236}">
                <a16:creationId xmlns:a16="http://schemas.microsoft.com/office/drawing/2014/main" id="{AAC05EEC-54D1-4093-8C7D-48386AA5BB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882" t="8583" b="10597"/>
          <a:stretch/>
        </p:blipFill>
        <p:spPr>
          <a:xfrm>
            <a:off x="0" y="2176130"/>
            <a:ext cx="2335231" cy="315787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lstStyle/>
          <a:p>
            <a:r>
              <a:rPr lang="en-US" dirty="0"/>
              <a:t>Anointing in the Early Church</a:t>
            </a:r>
          </a:p>
        </p:txBody>
      </p:sp>
      <p:sp>
        <p:nvSpPr>
          <p:cNvPr id="3" name="Content Placeholder 2"/>
          <p:cNvSpPr>
            <a:spLocks noGrp="1"/>
          </p:cNvSpPr>
          <p:nvPr>
            <p:ph idx="1"/>
          </p:nvPr>
        </p:nvSpPr>
        <p:spPr>
          <a:xfrm>
            <a:off x="3581399" y="1600200"/>
            <a:ext cx="5257801" cy="4724400"/>
          </a:xfrm>
        </p:spPr>
        <p:txBody>
          <a:bodyPr>
            <a:normAutofit/>
          </a:bodyPr>
          <a:lstStyle/>
          <a:p>
            <a:pPr marL="233363" indent="-233363">
              <a:lnSpc>
                <a:spcPct val="114000"/>
              </a:lnSpc>
              <a:spcBef>
                <a:spcPts val="0"/>
              </a:spcBef>
            </a:pPr>
            <a:r>
              <a:rPr lang="en-US" dirty="0"/>
              <a:t>Jesus invites his Apostles to share </a:t>
            </a:r>
            <a:br>
              <a:rPr lang="en-US" dirty="0"/>
            </a:br>
            <a:r>
              <a:rPr lang="en-US" dirty="0"/>
              <a:t>in his healing ministry, using anointing with oil.</a:t>
            </a:r>
          </a:p>
          <a:p>
            <a:pPr marL="233363" indent="-233363">
              <a:lnSpc>
                <a:spcPct val="114000"/>
              </a:lnSpc>
              <a:spcBef>
                <a:spcPts val="0"/>
              </a:spcBef>
            </a:pPr>
            <a:r>
              <a:rPr lang="en-US" dirty="0"/>
              <a:t>Jesus sends them to preach and </a:t>
            </a:r>
            <a:br>
              <a:rPr lang="en-US" dirty="0"/>
            </a:br>
            <a:r>
              <a:rPr lang="en-US" dirty="0"/>
              <a:t>to drive out demons. </a:t>
            </a:r>
          </a:p>
          <a:p>
            <a:pPr marL="233363" indent="-233363">
              <a:lnSpc>
                <a:spcPct val="114000"/>
              </a:lnSpc>
              <a:spcBef>
                <a:spcPts val="0"/>
              </a:spcBef>
            </a:pPr>
            <a:r>
              <a:rPr lang="en-US" dirty="0"/>
              <a:t>Tradition recognizes the anointing account in Scripture (see James 5:14–16) as the same rite used today; the anointing with oil by </a:t>
            </a:r>
            <a:br>
              <a:rPr lang="en-US" dirty="0"/>
            </a:br>
            <a:r>
              <a:rPr lang="en-US" dirty="0"/>
              <a:t>the priest and prayer for the sick person, with the laying on of hands. </a:t>
            </a:r>
          </a:p>
        </p:txBody>
      </p:sp>
      <p:pic>
        <p:nvPicPr>
          <p:cNvPr id="5" name="Picture 4" descr="A picture containing outdoor, mountain, sitting, food&#10;&#10;Description automatically generated">
            <a:extLst>
              <a:ext uri="{FF2B5EF4-FFF2-40B4-BE49-F238E27FC236}">
                <a16:creationId xmlns:a16="http://schemas.microsoft.com/office/drawing/2014/main" id="{EF6C2B82-96F4-4F79-9AC4-827B00B2EB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512" r="7162"/>
          <a:stretch/>
        </p:blipFill>
        <p:spPr>
          <a:xfrm>
            <a:off x="0" y="1676400"/>
            <a:ext cx="3451729" cy="2667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1905000"/>
            <a:ext cx="4648200" cy="4373563"/>
          </a:xfrm>
        </p:spPr>
        <p:txBody>
          <a:bodyPr>
            <a:normAutofit/>
          </a:bodyPr>
          <a:lstStyle/>
          <a:p>
            <a:pPr marL="0" indent="0">
              <a:buNone/>
            </a:pPr>
            <a:r>
              <a:rPr lang="en-US" dirty="0"/>
              <a:t>How might you find comfort in the Sacrament of Anointing of the Sick during a serious illness or before a major surgery?</a:t>
            </a:r>
          </a:p>
        </p:txBody>
      </p:sp>
      <p:sp>
        <p:nvSpPr>
          <p:cNvPr id="6" name="Title 1">
            <a:extLst>
              <a:ext uri="{FF2B5EF4-FFF2-40B4-BE49-F238E27FC236}">
                <a16:creationId xmlns:a16="http://schemas.microsoft.com/office/drawing/2014/main" id="{A19862C3-60A0-400D-B941-8617ED862EF5}"/>
              </a:ext>
            </a:extLst>
          </p:cNvPr>
          <p:cNvSpPr txBox="1">
            <a:spLocks/>
          </p:cNvSpPr>
          <p:nvPr/>
        </p:nvSpPr>
        <p:spPr>
          <a:xfrm>
            <a:off x="752475" y="762000"/>
            <a:ext cx="79248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with a Partner </a:t>
            </a:r>
          </a:p>
        </p:txBody>
      </p:sp>
      <p:pic>
        <p:nvPicPr>
          <p:cNvPr id="7" name="Picture 6" descr="Icon&#10;&#10;Description automatically generated">
            <a:extLst>
              <a:ext uri="{FF2B5EF4-FFF2-40B4-BE49-F238E27FC236}">
                <a16:creationId xmlns:a16="http://schemas.microsoft.com/office/drawing/2014/main" id="{B9D811B3-83E1-4C46-A862-99B2505B7C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758" y="1622734"/>
            <a:ext cx="2151385" cy="21500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lstStyle/>
          <a:p>
            <a:r>
              <a:rPr lang="en-US" dirty="0"/>
              <a:t>The Rite of Anointing of the Sick</a:t>
            </a:r>
          </a:p>
        </p:txBody>
      </p:sp>
      <p:sp>
        <p:nvSpPr>
          <p:cNvPr id="3" name="Content Placeholder 2"/>
          <p:cNvSpPr>
            <a:spLocks noGrp="1"/>
          </p:cNvSpPr>
          <p:nvPr>
            <p:ph idx="1"/>
          </p:nvPr>
        </p:nvSpPr>
        <p:spPr>
          <a:xfrm>
            <a:off x="3467101" y="1600200"/>
            <a:ext cx="5257800" cy="4800600"/>
          </a:xfrm>
        </p:spPr>
        <p:txBody>
          <a:bodyPr>
            <a:normAutofit/>
          </a:bodyPr>
          <a:lstStyle/>
          <a:p>
            <a:pPr marL="0" indent="0">
              <a:lnSpc>
                <a:spcPct val="114000"/>
              </a:lnSpc>
              <a:spcBef>
                <a:spcPts val="0"/>
              </a:spcBef>
              <a:spcAft>
                <a:spcPts val="200"/>
              </a:spcAft>
              <a:buNone/>
            </a:pPr>
            <a:r>
              <a:rPr lang="en-US" sz="2200" dirty="0"/>
              <a:t>The Church’s greatest gift to the sick is the Sacrament of Anointing of the Sick. </a:t>
            </a:r>
          </a:p>
          <a:p>
            <a:pPr marL="233363" indent="-233363">
              <a:lnSpc>
                <a:spcPct val="114000"/>
              </a:lnSpc>
              <a:spcBef>
                <a:spcPts val="0"/>
              </a:spcBef>
            </a:pPr>
            <a:r>
              <a:rPr lang="en-US" sz="2200" dirty="0"/>
              <a:t>It may be celebrated in various places with various groups of people. </a:t>
            </a:r>
          </a:p>
          <a:p>
            <a:pPr marL="233363" indent="-233363">
              <a:lnSpc>
                <a:spcPct val="114000"/>
              </a:lnSpc>
              <a:spcBef>
                <a:spcPts val="0"/>
              </a:spcBef>
            </a:pPr>
            <a:r>
              <a:rPr lang="en-US" sz="2200" dirty="0"/>
              <a:t>It can take place outside the Mass </a:t>
            </a:r>
            <a:br>
              <a:rPr lang="en-US" sz="2200" dirty="0"/>
            </a:br>
            <a:r>
              <a:rPr lang="en-US" sz="2200" dirty="0"/>
              <a:t>or within the Mass. </a:t>
            </a:r>
          </a:p>
          <a:p>
            <a:pPr marL="233363" indent="-233363">
              <a:lnSpc>
                <a:spcPct val="114000"/>
              </a:lnSpc>
              <a:spcBef>
                <a:spcPts val="0"/>
              </a:spcBef>
            </a:pPr>
            <a:r>
              <a:rPr lang="en-US" sz="2200" dirty="0"/>
              <a:t>It may be offered to one person individually to a group of people. </a:t>
            </a:r>
          </a:p>
          <a:p>
            <a:pPr marL="233363" indent="-233363">
              <a:lnSpc>
                <a:spcPct val="114000"/>
              </a:lnSpc>
              <a:spcBef>
                <a:spcPts val="0"/>
              </a:spcBef>
            </a:pPr>
            <a:r>
              <a:rPr lang="en-US" sz="2200" dirty="0"/>
              <a:t>It is often preceded by the Sacrament of Penance and Reconciliation and followed by reception of the Sacrament of the Eucharist. </a:t>
            </a:r>
          </a:p>
        </p:txBody>
      </p:sp>
      <p:pic>
        <p:nvPicPr>
          <p:cNvPr id="5" name="Picture 4" descr="A picture containing person, indoor, sitting, child&#10;&#10;Description automatically generated">
            <a:extLst>
              <a:ext uri="{FF2B5EF4-FFF2-40B4-BE49-F238E27FC236}">
                <a16:creationId xmlns:a16="http://schemas.microsoft.com/office/drawing/2014/main" id="{D5193478-76F6-4568-86F9-33FFEBCB1B25}"/>
              </a:ext>
            </a:extLst>
          </p:cNvPr>
          <p:cNvPicPr>
            <a:picLocks noChangeAspect="1"/>
          </p:cNvPicPr>
          <p:nvPr/>
        </p:nvPicPr>
        <p:blipFill rotWithShape="1">
          <a:blip r:embed="rId3">
            <a:extLst>
              <a:ext uri="{28A0092B-C50C-407E-A947-70E740481C1C}">
                <a14:useLocalDpi xmlns:a14="http://schemas.microsoft.com/office/drawing/2010/main" val="0"/>
              </a:ext>
            </a:extLst>
          </a:blip>
          <a:srcRect l="31143" r="3593"/>
          <a:stretch/>
        </p:blipFill>
        <p:spPr>
          <a:xfrm>
            <a:off x="-19493" y="1752600"/>
            <a:ext cx="3206113" cy="3276600"/>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TotalTime>
  <Words>1710</Words>
  <Application>Microsoft Office PowerPoint</Application>
  <PresentationFormat>On-screen Show (4:3)</PresentationFormat>
  <Paragraphs>98</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LIC Presentation template</vt:lpstr>
      <vt:lpstr>The Sacrament  of Anointing  of the Sick</vt:lpstr>
      <vt:lpstr>Chapter Focus Question:</vt:lpstr>
      <vt:lpstr>Who Needs the Sacrament  of Anointing of the Sick?</vt:lpstr>
      <vt:lpstr>Faith and Healing</vt:lpstr>
      <vt:lpstr>Sharing in Christ’s Suffering</vt:lpstr>
      <vt:lpstr>The Scriptural and Historical Roots  of the Sacrament of Anointing of the Sick</vt:lpstr>
      <vt:lpstr>Anointing in the Early Church</vt:lpstr>
      <vt:lpstr>PowerPoint Presentation</vt:lpstr>
      <vt:lpstr>The Rite of Anointing of the Sick</vt:lpstr>
      <vt:lpstr>Three Aspects of the Sacrament</vt:lpstr>
      <vt:lpstr>Celebrating the Sacrament </vt:lpstr>
      <vt:lpstr>Viaticum</vt:lpstr>
      <vt:lpstr>The Effects of the Sacrament  of Anointing of the Sick</vt:lpstr>
      <vt:lpstr>Christ’s Healing Power in Our Lives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Sacrament of Anointing of the Sick</dc:title>
  <dc:creator>Ivy Wick</dc:creator>
  <cp:lastModifiedBy>Brooke</cp:lastModifiedBy>
  <cp:revision>41</cp:revision>
  <dcterms:created xsi:type="dcterms:W3CDTF">2020-11-18T18:22:27Z</dcterms:created>
  <dcterms:modified xsi:type="dcterms:W3CDTF">2020-12-04T19:13:00Z</dcterms:modified>
</cp:coreProperties>
</file>